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445" r:id="rId4"/>
    <p:sldId id="427" r:id="rId5"/>
    <p:sldId id="447" r:id="rId6"/>
    <p:sldId id="444" r:id="rId7"/>
    <p:sldId id="429" r:id="rId8"/>
    <p:sldId id="443" r:id="rId9"/>
    <p:sldId id="432" r:id="rId10"/>
    <p:sldId id="442" r:id="rId11"/>
    <p:sldId id="441" r:id="rId12"/>
    <p:sldId id="440" r:id="rId13"/>
    <p:sldId id="439" r:id="rId14"/>
    <p:sldId id="438" r:id="rId15"/>
    <p:sldId id="446" r:id="rId16"/>
    <p:sldId id="414" r:id="rId17"/>
    <p:sldId id="353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FF"/>
    <a:srgbClr val="009900"/>
    <a:srgbClr val="FF9900"/>
    <a:srgbClr val="F8E16E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9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FA39BB-C556-42E3-AFDC-A8E3AAD8EC64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9B83C-6CC0-4625-8B89-88FA6E947926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7C1E6F-5A4A-445A-A7C2-FAFC3B335E19}" type="slidenum">
              <a:rPr lang="en-US" altLang="fr-FR"/>
              <a:pPr eaLnBrk="1" hangingPunct="1"/>
              <a:t>1</a:t>
            </a:fld>
            <a:endParaRPr lang="en-US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E96C92-35B2-499E-AD9B-EA62F4B2D1EA}" type="slidenum">
              <a:rPr lang="en-US" altLang="fr-FR"/>
              <a:pPr eaLnBrk="1" hangingPunct="1"/>
              <a:t>15</a:t>
            </a:fld>
            <a:endParaRPr lang="en-US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2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E96C92-35B2-499E-AD9B-EA62F4B2D1EA}" type="slidenum">
              <a:rPr lang="en-US" altLang="fr-FR"/>
              <a:pPr eaLnBrk="1" hangingPunct="1"/>
              <a:t>2</a:t>
            </a:fld>
            <a:endParaRPr lang="en-US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6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88990C-75BE-4488-B9CB-B8430904F714}" type="slidenum">
              <a:rPr lang="en-US" altLang="fr-FR"/>
              <a:pPr eaLnBrk="1" hangingPunct="1"/>
              <a:t>3</a:t>
            </a:fld>
            <a:endParaRPr lang="en-US" alt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9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E96C92-35B2-499E-AD9B-EA62F4B2D1EA}" type="slidenum">
              <a:rPr lang="en-US" altLang="fr-FR"/>
              <a:pPr eaLnBrk="1" hangingPunct="1"/>
              <a:t>4</a:t>
            </a:fld>
            <a:endParaRPr lang="en-US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2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E96C92-35B2-499E-AD9B-EA62F4B2D1EA}" type="slidenum">
              <a:rPr lang="en-US" altLang="fr-FR"/>
              <a:pPr eaLnBrk="1" hangingPunct="1"/>
              <a:t>5</a:t>
            </a:fld>
            <a:endParaRPr lang="en-US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1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88990C-75BE-4488-B9CB-B8430904F714}" type="slidenum">
              <a:rPr lang="en-US" altLang="fr-FR"/>
              <a:pPr eaLnBrk="1" hangingPunct="1"/>
              <a:t>6</a:t>
            </a:fld>
            <a:endParaRPr lang="en-US" alt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8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E96C92-35B2-499E-AD9B-EA62F4B2D1EA}" type="slidenum">
              <a:rPr lang="en-US" altLang="fr-FR"/>
              <a:pPr eaLnBrk="1" hangingPunct="1"/>
              <a:t>7</a:t>
            </a:fld>
            <a:endParaRPr lang="en-US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E96C92-35B2-499E-AD9B-EA62F4B2D1EA}" type="slidenum">
              <a:rPr lang="en-US" altLang="fr-FR"/>
              <a:pPr eaLnBrk="1" hangingPunct="1"/>
              <a:t>8</a:t>
            </a:fld>
            <a:endParaRPr lang="en-US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84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E96C92-35B2-499E-AD9B-EA62F4B2D1EA}" type="slidenum">
              <a:rPr lang="en-US" altLang="fr-FR"/>
              <a:pPr eaLnBrk="1" hangingPunct="1"/>
              <a:t>14</a:t>
            </a:fld>
            <a:endParaRPr lang="en-US" alt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2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3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3E776F-3DB0-44C6-997A-B6313005903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91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7D9FF-F0B5-4D78-ABEA-0833D8299E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720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8FBF9-BCA4-4361-A8A9-3BB3571E6A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070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fr-F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50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C15AC-61C0-409E-8150-2137B45F2D7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10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0072B-03E0-4607-A0CE-A883CFC99D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813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42F32-ECD8-49E7-8FB9-6DB30B9224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377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74162-1208-41DC-A9B5-486270D5C8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4310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0CAB-9B71-4200-B427-FD3D07AAA7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945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36E5D-4C76-4197-91CC-199F5E308C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995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B4189-4054-4738-8DBB-EB120D1D2D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720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07A4-FEF3-430A-9773-2068B0B5B7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141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A6F92-3465-4515-8D36-B53CBEE51D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1056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DBD30-1764-44D0-97AF-2B57CBB513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2966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20FB4-E1EE-409E-B515-E1821B7689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3976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76475-5C4D-4C71-BC3B-2BF7B3BA81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362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080B2-1B70-475E-B786-A7BEE88D780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05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EE02F-1B29-4EA4-8F7C-B720F0BB37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534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A6112-DDA3-4FEE-9689-ED0F50A578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795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B8D7E-D558-4C07-94AE-00601152FA4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980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AC129-F94F-4142-BC63-04109A6082F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096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9EF17-1970-4D75-8510-31E66C0137F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783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42063-FB64-465F-AE19-65580AD9AB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155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78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9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91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AA9DAAB-D7E4-436E-8108-B347F108E15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fr-F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fr-F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33E496D-C882-44FD-BC48-C89A42E2FB9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648"/>
            <a:ext cx="7772400" cy="302433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>
                <a:effectLst/>
              </a:rPr>
              <a:t>Stranded assets et effet rebond</a:t>
            </a:r>
            <a:br>
              <a:rPr lang="fr-FR" sz="4000" dirty="0" smtClean="0">
                <a:effectLst/>
              </a:rPr>
            </a:br>
            <a:r>
              <a:rPr lang="fr-FR" sz="3200" dirty="0" smtClean="0">
                <a:effectLst/>
              </a:rPr>
              <a:t>Quelques éléments de contexte mondial </a:t>
            </a:r>
            <a:endParaRPr lang="fr-FR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996952"/>
            <a:ext cx="8208962" cy="199377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fr-FR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err="1" smtClean="0"/>
              <a:t>Assises</a:t>
            </a:r>
            <a:r>
              <a:rPr lang="en-GB" sz="2400" dirty="0" smtClean="0"/>
              <a:t> du Climat, 11 mars 2021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000" dirty="0" smtClean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1600" dirty="0" smtClean="0"/>
              <a:t>	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GB" sz="2000" dirty="0" smtClean="0"/>
              <a:t>Denis Bonnelle</a:t>
            </a:r>
            <a:r>
              <a:rPr lang="en-GB" sz="1600" dirty="0" smtClean="0"/>
              <a:t>,</a:t>
            </a:r>
            <a:r>
              <a:rPr lang="fr-FR" sz="1600" dirty="0" smtClean="0"/>
              <a:t> </a:t>
            </a:r>
            <a:r>
              <a:rPr lang="en-GB" sz="1400" i="1" dirty="0" smtClean="0"/>
              <a:t>Denis.Bonnelle@normalesup.org</a:t>
            </a:r>
            <a:endParaRPr lang="en-GB" sz="1600" dirty="0" smtClean="0"/>
          </a:p>
          <a:p>
            <a:pPr algn="r" eaLnBrk="1" hangingPunct="1">
              <a:lnSpc>
                <a:spcPct val="80000"/>
              </a:lnSpc>
              <a:defRPr/>
            </a:pPr>
            <a:endParaRPr lang="en-GB" sz="1600" dirty="0" smtClean="0"/>
          </a:p>
        </p:txBody>
      </p:sp>
      <p:pic>
        <p:nvPicPr>
          <p:cNvPr id="10" name="Imag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29504"/>
            <a:ext cx="1583531" cy="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>
                <a:solidFill>
                  <a:srgbClr val="0066FF"/>
                </a:solidFill>
              </a:rPr>
              <a:t>L’effet </a:t>
            </a:r>
            <a:r>
              <a:rPr lang="fr-FR" dirty="0">
                <a:solidFill>
                  <a:srgbClr val="0066FF"/>
                </a:solidFill>
              </a:rPr>
              <a:t>rebond</a:t>
            </a:r>
            <a:endParaRPr lang="fr-FR" altLang="fr-F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00200"/>
            <a:ext cx="7931224" cy="4530725"/>
          </a:xfrm>
        </p:spPr>
        <p:txBody>
          <a:bodyPr/>
          <a:lstStyle/>
          <a:p>
            <a:r>
              <a:rPr lang="fr-FR" sz="2400" dirty="0"/>
              <a:t>Pétrole : avec une </a:t>
            </a:r>
            <a:r>
              <a:rPr lang="fr-FR" sz="2400" dirty="0">
                <a:solidFill>
                  <a:srgbClr val="0070C0"/>
                </a:solidFill>
              </a:rPr>
              <a:t>demande qui serait 5 ou 10 fois plus faible qu’aujourd’hui</a:t>
            </a:r>
            <a:r>
              <a:rPr lang="fr-FR" sz="2400" dirty="0"/>
              <a:t>, si on laisse ça se réguler par le marché, une guerre des prix pourrait avoir lieu, favorisant ceux qui peuvent techniquement produire pour les </a:t>
            </a:r>
            <a:r>
              <a:rPr lang="fr-FR" sz="2400" dirty="0">
                <a:solidFill>
                  <a:srgbClr val="0070C0"/>
                </a:solidFill>
              </a:rPr>
              <a:t>coûts les plus faibles : les saoudiens</a:t>
            </a:r>
            <a:r>
              <a:rPr lang="fr-FR" sz="2400" dirty="0"/>
              <a:t> !</a:t>
            </a:r>
          </a:p>
          <a:p>
            <a:r>
              <a:rPr lang="fr-FR" sz="2400" dirty="0">
                <a:solidFill>
                  <a:srgbClr val="0070C0"/>
                </a:solidFill>
              </a:rPr>
              <a:t>Du pétrole à 10 $ le baril</a:t>
            </a:r>
            <a:r>
              <a:rPr lang="fr-FR" sz="2400" dirty="0"/>
              <a:t>, ce serait super-tentant pour les consommateurs, et une concurrence très dure à supporter pour les énergies renouvelables, malgré leur cercle vertueux : on est en plein dans l’</a:t>
            </a:r>
            <a:r>
              <a:rPr lang="fr-FR" sz="2400" dirty="0">
                <a:solidFill>
                  <a:srgbClr val="0070C0"/>
                </a:solidFill>
              </a:rPr>
              <a:t>effet rebond</a:t>
            </a:r>
            <a:r>
              <a:rPr lang="fr-FR" sz="2400" dirty="0"/>
              <a:t>. </a:t>
            </a:r>
            <a:endParaRPr lang="fr-FR" dirty="0"/>
          </a:p>
          <a:p>
            <a:pPr marL="0" indent="0">
              <a:buNone/>
            </a:pPr>
            <a:r>
              <a:rPr lang="fr-FR" sz="25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2500" dirty="0" smtClean="0">
                <a:solidFill>
                  <a:srgbClr val="FF0000"/>
                </a:solidFill>
              </a:rPr>
              <a:t>Menace mortelle sur le climat. </a:t>
            </a:r>
            <a:r>
              <a:rPr lang="fr-FR" sz="2500" dirty="0">
                <a:solidFill>
                  <a:srgbClr val="FF0000"/>
                </a:solidFill>
              </a:rPr>
              <a:t>Que fait la police ?</a:t>
            </a:r>
          </a:p>
          <a:p>
            <a:endParaRPr lang="fr-FR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r-FR" altLang="fr-FR" sz="4800" dirty="0" smtClean="0"/>
          </a:p>
        </p:txBody>
      </p:sp>
    </p:spTree>
    <p:extLst>
      <p:ext uri="{BB962C8B-B14F-4D97-AF65-F5344CB8AC3E}">
        <p14:creationId xmlns:p14="http://schemas.microsoft.com/office/powerpoint/2010/main" val="40365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>
                <a:solidFill>
                  <a:srgbClr val="0066FF"/>
                </a:solidFill>
              </a:rPr>
              <a:t>Lutter contre l’effet rebond</a:t>
            </a:r>
            <a:endParaRPr lang="fr-FR" altLang="fr-F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7772400" cy="4530725"/>
          </a:xfrm>
        </p:spPr>
        <p:txBody>
          <a:bodyPr/>
          <a:lstStyle/>
          <a:p>
            <a:r>
              <a:rPr lang="fr-FR" dirty="0"/>
              <a:t>Que fait la police ? </a:t>
            </a:r>
            <a:r>
              <a:rPr lang="fr-FR" dirty="0" smtClean="0"/>
              <a:t> Good </a:t>
            </a:r>
            <a:r>
              <a:rPr lang="fr-FR" dirty="0"/>
              <a:t>CoP / Bad CoP ?</a:t>
            </a:r>
          </a:p>
          <a:p>
            <a:r>
              <a:rPr lang="fr-FR" sz="2400" dirty="0"/>
              <a:t>« </a:t>
            </a:r>
            <a:r>
              <a:rPr lang="fr-FR" sz="2400" i="1" dirty="0"/>
              <a:t>Pétrole … si on laisse ça se réguler par le marché … guerre des prix</a:t>
            </a:r>
            <a:r>
              <a:rPr lang="fr-FR" sz="2400" dirty="0"/>
              <a:t> » : et si Bad CoP = … l’OPEP ?!?!</a:t>
            </a:r>
          </a:p>
          <a:p>
            <a:r>
              <a:rPr lang="fr-FR" sz="2400" dirty="0" smtClean="0"/>
              <a:t>Outils </a:t>
            </a:r>
            <a:r>
              <a:rPr lang="fr-FR" sz="2400" dirty="0"/>
              <a:t>des CoP : taxe carbone ou Cap and trade (</a:t>
            </a:r>
            <a:r>
              <a:rPr lang="fr-FR" sz="2400" dirty="0">
                <a:sym typeface="Wingdings" panose="05000000000000000000" pitchFamily="2" charset="2"/>
              </a:rPr>
              <a:t></a:t>
            </a:r>
            <a:r>
              <a:rPr lang="fr-FR" sz="2400" dirty="0"/>
              <a:t>)</a:t>
            </a:r>
          </a:p>
          <a:p>
            <a:r>
              <a:rPr lang="fr-FR" sz="2400" dirty="0" smtClean="0"/>
              <a:t>Comment </a:t>
            </a:r>
            <a:r>
              <a:rPr lang="fr-FR" sz="2400" dirty="0"/>
              <a:t>appelle-t-on une action coordonnée qui manipule les quantités </a:t>
            </a:r>
            <a:r>
              <a:rPr lang="fr-FR" sz="2400" dirty="0" smtClean="0"/>
              <a:t>et qui </a:t>
            </a:r>
            <a:r>
              <a:rPr lang="fr-FR" sz="2400" dirty="0"/>
              <a:t>oriente les </a:t>
            </a:r>
            <a:r>
              <a:rPr lang="fr-FR" sz="2400" dirty="0" smtClean="0"/>
              <a:t>prix dans </a:t>
            </a:r>
            <a:r>
              <a:rPr lang="fr-FR" sz="2400" dirty="0"/>
              <a:t>le sens bénéfique à ceux qui </a:t>
            </a:r>
            <a:r>
              <a:rPr lang="fr-FR" sz="2400" dirty="0" smtClean="0"/>
              <a:t>décident </a:t>
            </a:r>
            <a:r>
              <a:rPr lang="fr-FR" sz="2400" dirty="0"/>
              <a:t>de cette action coordonnée ?  Un cartel !</a:t>
            </a:r>
          </a:p>
          <a:p>
            <a:endParaRPr lang="fr-FR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r-FR" altLang="fr-FR" sz="4800" dirty="0" smtClean="0"/>
          </a:p>
        </p:txBody>
      </p:sp>
    </p:spTree>
    <p:extLst>
      <p:ext uri="{BB962C8B-B14F-4D97-AF65-F5344CB8AC3E}">
        <p14:creationId xmlns:p14="http://schemas.microsoft.com/office/powerpoint/2010/main" val="27676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>
                <a:solidFill>
                  <a:srgbClr val="0066FF"/>
                </a:solidFill>
              </a:rPr>
              <a:t>Lutter contre l’effet rebond</a:t>
            </a:r>
            <a:endParaRPr lang="fr-FR" altLang="fr-F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7772400" cy="4530725"/>
          </a:xfrm>
        </p:spPr>
        <p:txBody>
          <a:bodyPr/>
          <a:lstStyle/>
          <a:p>
            <a:r>
              <a:rPr lang="fr-FR" dirty="0" smtClean="0"/>
              <a:t>Valoriser </a:t>
            </a:r>
            <a:r>
              <a:rPr lang="fr-FR" dirty="0"/>
              <a:t>autant les cartels de producteurs que de consommateurs d’énergie fossile : </a:t>
            </a:r>
          </a:p>
          <a:p>
            <a:r>
              <a:rPr lang="fr-FR" dirty="0"/>
              <a:t>par </a:t>
            </a:r>
            <a:r>
              <a:rPr lang="fr-FR" dirty="0" smtClean="0"/>
              <a:t>le cap </a:t>
            </a:r>
            <a:r>
              <a:rPr lang="fr-FR" dirty="0"/>
              <a:t>					        </a:t>
            </a:r>
            <a:r>
              <a:rPr lang="fr-FR" dirty="0" smtClean="0"/>
              <a:t>(and trade)</a:t>
            </a:r>
            <a:endParaRPr lang="fr-FR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r-FR" altLang="fr-FR" sz="4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41426"/>
            <a:ext cx="473660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6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>
                <a:solidFill>
                  <a:srgbClr val="0066FF"/>
                </a:solidFill>
              </a:rPr>
              <a:t>Lutter contre l’effet rebond</a:t>
            </a:r>
            <a:endParaRPr lang="fr-FR" altLang="fr-F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00200"/>
            <a:ext cx="7772400" cy="4530725"/>
          </a:xfrm>
        </p:spPr>
        <p:txBody>
          <a:bodyPr/>
          <a:lstStyle/>
          <a:p>
            <a:r>
              <a:rPr lang="fr-FR" dirty="0" smtClean="0"/>
              <a:t>Valoriser </a:t>
            </a:r>
            <a:r>
              <a:rPr lang="fr-FR" dirty="0"/>
              <a:t>autant les cartels de producteurs que de consommateurs d’énergie fossile : </a:t>
            </a:r>
          </a:p>
          <a:p>
            <a:r>
              <a:rPr lang="fr-FR" dirty="0"/>
              <a:t>par la taxe 					        </a:t>
            </a:r>
            <a:r>
              <a:rPr lang="fr-FR" dirty="0" smtClean="0"/>
              <a:t>carbone</a:t>
            </a:r>
          </a:p>
          <a:p>
            <a:pPr marL="0" indent="0">
              <a:buNone/>
            </a:pPr>
            <a:r>
              <a:rPr lang="fr-FR" sz="1800" dirty="0" smtClean="0"/>
              <a:t>(idée compatible avec </a:t>
            </a:r>
            <a:br>
              <a:rPr lang="fr-FR" sz="1800" dirty="0" smtClean="0"/>
            </a:br>
            <a:r>
              <a:rPr lang="fr-FR" sz="1800" dirty="0" smtClean="0"/>
              <a:t>le théorème de Coase)</a:t>
            </a:r>
            <a:endParaRPr lang="fr-FR" sz="1800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r-FR" altLang="fr-FR" sz="3600" dirty="0" smtClean="0"/>
          </a:p>
        </p:txBody>
      </p:sp>
      <p:pic>
        <p:nvPicPr>
          <p:cNvPr id="5" name="Imag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63647"/>
            <a:ext cx="4615805" cy="24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>
                <a:solidFill>
                  <a:srgbClr val="FF0000"/>
                </a:solidFill>
              </a:rPr>
              <a:t>Stranded assets </a:t>
            </a:r>
            <a:r>
              <a:rPr lang="fr-FR" b="1" i="1" u="sng" dirty="0" smtClean="0">
                <a:solidFill>
                  <a:srgbClr val="FF0000"/>
                </a:solidFill>
              </a:rPr>
              <a:t>et</a:t>
            </a:r>
            <a:r>
              <a:rPr lang="fr-FR" dirty="0" smtClean="0">
                <a:solidFill>
                  <a:srgbClr val="FF0000"/>
                </a:solidFill>
              </a:rPr>
              <a:t> effet rebond ... </a:t>
            </a:r>
            <a:endParaRPr lang="fr-FR" altLang="fr-FR" sz="3600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0"/>
            <a:ext cx="7772400" cy="4530725"/>
          </a:xfrm>
        </p:spPr>
        <p:txBody>
          <a:bodyPr/>
          <a:lstStyle/>
          <a:p>
            <a:r>
              <a:rPr lang="fr-FR" sz="2600" dirty="0"/>
              <a:t>L</a:t>
            </a:r>
            <a:r>
              <a:rPr lang="fr-FR" sz="2600" dirty="0" smtClean="0"/>
              <a:t>a </a:t>
            </a:r>
            <a:r>
              <a:rPr lang="fr-FR" sz="2600" dirty="0"/>
              <a:t>notion de stranded assets est très pertinente pour lutter contre de nouveaux investissements dans les énergies fossiles, mais pour </a:t>
            </a:r>
            <a:r>
              <a:rPr lang="fr-FR" sz="2600" dirty="0" smtClean="0"/>
              <a:t>les actifs existants, </a:t>
            </a:r>
            <a:r>
              <a:rPr lang="fr-FR" sz="2600" dirty="0"/>
              <a:t>si leurs détenteurs sont pris à la gorge ils risquent soit de s’opposer politiquement à la sauvegarde du climat, soit de réagir par une baisse des prix qui conduira à un effet rebond. </a:t>
            </a:r>
            <a:endParaRPr lang="fr-FR" sz="26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Il </a:t>
            </a:r>
            <a:r>
              <a:rPr lang="fr-FR" dirty="0">
                <a:solidFill>
                  <a:srgbClr val="FF0000"/>
                </a:solidFill>
              </a:rPr>
              <a:t>faut anticiper et les aider à se reconvertir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2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3600" dirty="0" smtClean="0">
                <a:solidFill>
                  <a:srgbClr val="FF0000"/>
                </a:solidFill>
              </a:rPr>
              <a:t>Et pour ceux que la théorie intéresse... </a:t>
            </a:r>
            <a:endParaRPr lang="fr-FR" alt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0"/>
            <a:ext cx="7772400" cy="4530725"/>
          </a:xfrm>
        </p:spPr>
        <p:txBody>
          <a:bodyPr/>
          <a:lstStyle/>
          <a:p>
            <a:r>
              <a:rPr lang="fr-FR" dirty="0"/>
              <a:t>La forte rétroaction positive en train d’instituer un cercle vertueux pour le photovoltaïque rend la machine économique non linéaire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smtClean="0">
                <a:sym typeface="Wingdings" panose="05000000000000000000" pitchFamily="2" charset="2"/>
              </a:rPr>
              <a:t>plus besoin </a:t>
            </a:r>
            <a:r>
              <a:rPr lang="fr-FR" dirty="0">
                <a:sym typeface="Wingdings" panose="05000000000000000000" pitchFamily="2" charset="2"/>
              </a:rPr>
              <a:t>de donner un prix au carbone </a:t>
            </a:r>
            <a:r>
              <a:rPr lang="fr-FR" dirty="0" smtClean="0">
                <a:sym typeface="Wingdings" panose="05000000000000000000" pitchFamily="2" charset="2"/>
              </a:rPr>
              <a:t>?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L’effet rebond, forte </a:t>
            </a:r>
            <a:r>
              <a:rPr lang="fr-FR" dirty="0"/>
              <a:t>rétroaction </a:t>
            </a:r>
            <a:r>
              <a:rPr lang="fr-FR" dirty="0" smtClean="0"/>
              <a:t>négative qui nous ramène vers le ventre mou des efforts  à moitié fructueux, peut rétablir la nécessité de ce signal-prix.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6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772400" cy="4530725"/>
          </a:xfrm>
        </p:spPr>
        <p:txBody>
          <a:bodyPr/>
          <a:lstStyle/>
          <a:p>
            <a:pPr eaLnBrk="1" hangingPunct="1"/>
            <a:endParaRPr lang="fr-FR" altLang="fr-FR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fr-FR" altLang="fr-FR" sz="4800" dirty="0" smtClean="0"/>
              <a:t>Merci de votre attention</a:t>
            </a:r>
          </a:p>
        </p:txBody>
      </p:sp>
      <p:pic>
        <p:nvPicPr>
          <p:cNvPr id="27" name="Imag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4193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4000" dirty="0">
                <a:solidFill>
                  <a:srgbClr val="FF0000"/>
                </a:solidFill>
              </a:rPr>
              <a:t>Stranded assets : Times are </a:t>
            </a:r>
            <a:r>
              <a:rPr lang="fr-FR" sz="4000" dirty="0" err="1">
                <a:solidFill>
                  <a:srgbClr val="FF0000"/>
                </a:solidFill>
              </a:rPr>
              <a:t>changing</a:t>
            </a:r>
            <a:endParaRPr lang="fr-FR" altLang="fr-F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00200"/>
            <a:ext cx="8064896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Il y a encore quelques années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4" name="Zone de texte 1"/>
          <p:cNvSpPr txBox="1">
            <a:spLocks noChangeArrowheads="1"/>
          </p:cNvSpPr>
          <p:nvPr/>
        </p:nvSpPr>
        <p:spPr bwMode="auto">
          <a:xfrm>
            <a:off x="1164705" y="3771098"/>
            <a:ext cx="2183160" cy="85692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il faut le subventionner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1164705" y="2564904"/>
            <a:ext cx="1607095" cy="7920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solaire coûte cher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Zone de texte 3"/>
          <p:cNvSpPr txBox="1">
            <a:spLocks noChangeArrowheads="1"/>
          </p:cNvSpPr>
          <p:nvPr/>
        </p:nvSpPr>
        <p:spPr bwMode="auto">
          <a:xfrm>
            <a:off x="3995936" y="3771098"/>
            <a:ext cx="4248472" cy="8820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il faut limiter son ampleur sinon ça va coûter bien trop cher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Zone de texte 4"/>
          <p:cNvSpPr txBox="1">
            <a:spLocks noChangeArrowheads="1"/>
          </p:cNvSpPr>
          <p:nvPr/>
        </p:nvSpPr>
        <p:spPr bwMode="auto">
          <a:xfrm>
            <a:off x="3779912" y="2348881"/>
            <a:ext cx="4680520" cy="86409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Donc pas assez d’économies d’échelle pour faire baisser ses prix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411760" y="3356992"/>
            <a:ext cx="360040" cy="414106"/>
          </a:xfrm>
          <a:prstGeom prst="straightConnector1">
            <a:avLst/>
          </a:prstGeom>
          <a:ln w="69850" cmpd="dbl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347865" y="4077072"/>
            <a:ext cx="648071" cy="227613"/>
          </a:xfrm>
          <a:prstGeom prst="straightConnector1">
            <a:avLst/>
          </a:prstGeom>
          <a:ln w="69850" cmpd="dbl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4779772" y="3212978"/>
            <a:ext cx="440300" cy="558120"/>
          </a:xfrm>
          <a:prstGeom prst="straightConnector1">
            <a:avLst/>
          </a:prstGeom>
          <a:ln w="69850" cmpd="dbl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2785943" y="2708920"/>
            <a:ext cx="993969" cy="216025"/>
          </a:xfrm>
          <a:prstGeom prst="straightConnector1">
            <a:avLst/>
          </a:prstGeom>
          <a:ln w="69850" cmpd="dbl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>
                <a:solidFill>
                  <a:srgbClr val="FF0000"/>
                </a:solidFill>
              </a:rPr>
              <a:t>Stranded assets </a:t>
            </a:r>
            <a:r>
              <a:rPr lang="fr-FR" sz="4000" dirty="0" smtClean="0">
                <a:solidFill>
                  <a:srgbClr val="FF0000"/>
                </a:solidFill>
              </a:rPr>
              <a:t>: Times </a:t>
            </a:r>
            <a:r>
              <a:rPr lang="fr-FR" sz="4000" dirty="0">
                <a:solidFill>
                  <a:srgbClr val="FF0000"/>
                </a:solidFill>
              </a:rPr>
              <a:t>are </a:t>
            </a:r>
            <a:r>
              <a:rPr lang="fr-FR" sz="4000" dirty="0" err="1" smtClean="0">
                <a:solidFill>
                  <a:srgbClr val="FF0000"/>
                </a:solidFill>
              </a:rPr>
              <a:t>changing</a:t>
            </a:r>
            <a:endParaRPr lang="fr-FR" alt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755576" y="1628800"/>
            <a:ext cx="7978080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 smtClean="0"/>
              <a:t>Aujourd’hui (en simplifiant énormément) :</a:t>
            </a:r>
          </a:p>
          <a:p>
            <a:pPr>
              <a:spcBef>
                <a:spcPts val="1200"/>
              </a:spcBef>
            </a:pPr>
            <a:endParaRPr lang="fr-FR" dirty="0"/>
          </a:p>
          <a:p>
            <a:pPr>
              <a:spcBef>
                <a:spcPts val="1200"/>
              </a:spcBef>
            </a:pPr>
            <a:endParaRPr lang="fr-FR" dirty="0" smtClean="0"/>
          </a:p>
          <a:p>
            <a:pPr>
              <a:spcBef>
                <a:spcPts val="1200"/>
              </a:spcBef>
            </a:pPr>
            <a:endParaRPr lang="fr-FR" dirty="0"/>
          </a:p>
          <a:p>
            <a:pPr>
              <a:spcBef>
                <a:spcPts val="1200"/>
              </a:spcBef>
            </a:pPr>
            <a:endParaRPr lang="fr-FR" dirty="0" smtClean="0"/>
          </a:p>
          <a:p>
            <a:pPr>
              <a:spcBef>
                <a:spcPts val="1200"/>
              </a:spcBef>
            </a:pPr>
            <a:endParaRPr lang="fr-FR" sz="1000" dirty="0"/>
          </a:p>
          <a:p>
            <a:pPr marL="0" indent="0">
              <a:spcBef>
                <a:spcPts val="1200"/>
              </a:spcBef>
              <a:buNone/>
            </a:pPr>
            <a:r>
              <a:rPr lang="fr-FR" sz="1600" dirty="0" smtClean="0"/>
              <a:t>La même rétroaction positive fonctionne comme cercle vertueux et non plus vicieux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1600" dirty="0" smtClean="0"/>
              <a:t>(Une rétroaction positive pousse vers les deux extrêmes, comme on le voit avec l’effet Larsen, avec les alternances glaciations / interglaciaires, ou avec l’influence des réseaux sociaux sur la politique américaine).</a:t>
            </a:r>
            <a:endParaRPr lang="fr-FR" sz="1600" dirty="0"/>
          </a:p>
        </p:txBody>
      </p:sp>
      <p:sp>
        <p:nvSpPr>
          <p:cNvPr id="2" name="Zone de texte 1"/>
          <p:cNvSpPr txBox="1">
            <a:spLocks noChangeArrowheads="1"/>
          </p:cNvSpPr>
          <p:nvPr/>
        </p:nvSpPr>
        <p:spPr bwMode="auto">
          <a:xfrm>
            <a:off x="971600" y="3771098"/>
            <a:ext cx="2376265" cy="85692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besoin de le subventionner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1128046" y="2564904"/>
            <a:ext cx="1857400" cy="7920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solaire est compétitif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Zone de texte 3"/>
          <p:cNvSpPr txBox="1">
            <a:spLocks noChangeArrowheads="1"/>
          </p:cNvSpPr>
          <p:nvPr/>
        </p:nvSpPr>
        <p:spPr bwMode="auto">
          <a:xfrm>
            <a:off x="3995936" y="3771098"/>
            <a:ext cx="4248472" cy="8820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a donc accès à un marché beaucoup </a:t>
            </a:r>
            <a:r>
              <a:rPr kumimoji="0" lang="fr-FR" alt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beaucoup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grand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Zone de texte 4"/>
          <p:cNvSpPr txBox="1">
            <a:spLocks noChangeArrowheads="1"/>
          </p:cNvSpPr>
          <p:nvPr/>
        </p:nvSpPr>
        <p:spPr bwMode="auto">
          <a:xfrm>
            <a:off x="3995936" y="2348881"/>
            <a:ext cx="4032448" cy="86409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D’où des économies d’échelles qui font baisser ses prix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411760" y="3356992"/>
            <a:ext cx="360040" cy="414106"/>
          </a:xfrm>
          <a:prstGeom prst="straightConnector1">
            <a:avLst/>
          </a:prstGeom>
          <a:ln w="69850" cmpd="dbl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347865" y="4077072"/>
            <a:ext cx="648071" cy="249139"/>
          </a:xfrm>
          <a:prstGeom prst="straightConnector1">
            <a:avLst/>
          </a:prstGeom>
          <a:ln w="69850" cmpd="dbl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779772" y="3212978"/>
            <a:ext cx="440300" cy="558120"/>
          </a:xfrm>
          <a:prstGeom prst="straightConnector1">
            <a:avLst/>
          </a:prstGeom>
          <a:ln w="69850" cmpd="dbl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2999589" y="2770909"/>
            <a:ext cx="996347" cy="154036"/>
          </a:xfrm>
          <a:prstGeom prst="straightConnector1">
            <a:avLst/>
          </a:prstGeom>
          <a:ln w="69850" cmpd="dbl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2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4000" dirty="0">
                <a:solidFill>
                  <a:srgbClr val="FF0000"/>
                </a:solidFill>
              </a:rPr>
              <a:t>Stranded assets : Times are </a:t>
            </a:r>
            <a:r>
              <a:rPr lang="fr-FR" sz="4000" dirty="0" err="1">
                <a:solidFill>
                  <a:srgbClr val="FF0000"/>
                </a:solidFill>
              </a:rPr>
              <a:t>changing</a:t>
            </a:r>
            <a:endParaRPr lang="fr-FR" altLang="fr-F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00200"/>
            <a:ext cx="8064896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 smtClean="0"/>
              <a:t>Conclusion : en passant des commandes massives de panneaux PV à la Chine, et 	   en transformant ce cercle vicieux en cercle vertueux, l’Allemagne a créé un bien public mondial d’une valeur inestimable.</a:t>
            </a:r>
          </a:p>
          <a:p>
            <a:pPr>
              <a:spcBef>
                <a:spcPts val="1200"/>
              </a:spcBef>
            </a:pPr>
            <a:r>
              <a:rPr lang="fr-FR" sz="2400" dirty="0" smtClean="0"/>
              <a:t>(c’est-à-dire d’une valeur très supérieure à ce que       ça lui a coûté, et aux quelques critiques </a:t>
            </a:r>
            <a:r>
              <a:rPr lang="fr-FR" sz="2400" smtClean="0"/>
              <a:t>qu’on peut  </a:t>
            </a:r>
            <a:r>
              <a:rPr lang="fr-FR" sz="2400" dirty="0" smtClean="0"/>
              <a:t>faire sur cet essuyage de plâtres)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Bon exemple du fait qu’il n’y a pas que la taxe carbone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58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4000" dirty="0">
                <a:solidFill>
                  <a:srgbClr val="FF0000"/>
                </a:solidFill>
              </a:rPr>
              <a:t>Stranded assets : Times are </a:t>
            </a:r>
            <a:r>
              <a:rPr lang="fr-FR" sz="4000" dirty="0" err="1">
                <a:solidFill>
                  <a:srgbClr val="FF0000"/>
                </a:solidFill>
              </a:rPr>
              <a:t>changing</a:t>
            </a:r>
            <a:endParaRPr lang="fr-FR" altLang="fr-F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00200"/>
            <a:ext cx="8064896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Certains en tirent des conclusions extrêmes :</a:t>
            </a:r>
          </a:p>
          <a:p>
            <a:pPr>
              <a:spcBef>
                <a:spcPts val="1200"/>
              </a:spcBef>
            </a:pPr>
            <a:endParaRPr lang="fr-FR" sz="200" dirty="0"/>
          </a:p>
          <a:p>
            <a:pPr>
              <a:spcBef>
                <a:spcPts val="1200"/>
              </a:spcBef>
            </a:pPr>
            <a:r>
              <a:rPr lang="fr-FR" dirty="0"/>
              <a:t>« 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investments</a:t>
            </a:r>
            <a:r>
              <a:rPr lang="fr-FR" dirty="0"/>
              <a:t> in </a:t>
            </a:r>
            <a:r>
              <a:rPr lang="fr-FR" dirty="0" err="1"/>
              <a:t>conventional</a:t>
            </a:r>
            <a:r>
              <a:rPr lang="fr-FR" dirty="0"/>
              <a:t> assets – </a:t>
            </a:r>
            <a:r>
              <a:rPr lang="fr-FR" dirty="0" err="1"/>
              <a:t>past</a:t>
            </a:r>
            <a:r>
              <a:rPr lang="fr-FR" dirty="0"/>
              <a:t>, </a:t>
            </a:r>
            <a:r>
              <a:rPr lang="fr-FR" dirty="0" err="1"/>
              <a:t>present</a:t>
            </a:r>
            <a:r>
              <a:rPr lang="fr-FR" dirty="0"/>
              <a:t>, and future – are at </a:t>
            </a:r>
            <a:r>
              <a:rPr lang="fr-FR" dirty="0" err="1"/>
              <a:t>extreme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being</a:t>
            </a:r>
            <a:r>
              <a:rPr lang="fr-FR" dirty="0"/>
              <a:t> stranded. »</a:t>
            </a:r>
          </a:p>
          <a:p>
            <a:pPr>
              <a:spcBef>
                <a:spcPts val="1200"/>
              </a:spcBef>
            </a:pPr>
            <a:r>
              <a:rPr lang="fr-FR" dirty="0"/>
              <a:t>« Coal, </a:t>
            </a:r>
            <a:r>
              <a:rPr lang="fr-FR" dirty="0" err="1"/>
              <a:t>gas</a:t>
            </a:r>
            <a:r>
              <a:rPr lang="fr-FR" dirty="0"/>
              <a:t>, and </a:t>
            </a:r>
            <a:r>
              <a:rPr lang="fr-FR" dirty="0" err="1"/>
              <a:t>nuclear</a:t>
            </a:r>
            <a:r>
              <a:rPr lang="fr-FR" dirty="0"/>
              <a:t> power assets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become</a:t>
            </a:r>
            <a:r>
              <a:rPr lang="fr-FR" dirty="0"/>
              <a:t> stranded </a:t>
            </a:r>
            <a:r>
              <a:rPr lang="fr-FR" dirty="0" err="1"/>
              <a:t>during</a:t>
            </a:r>
            <a:r>
              <a:rPr lang="fr-FR" dirty="0"/>
              <a:t> the 2020s, and no new </a:t>
            </a:r>
            <a:r>
              <a:rPr lang="fr-FR" dirty="0" err="1"/>
              <a:t>investment</a:t>
            </a:r>
            <a:r>
              <a:rPr lang="fr-FR" dirty="0"/>
              <a:t> in </a:t>
            </a:r>
            <a:r>
              <a:rPr lang="fr-FR" dirty="0" err="1"/>
              <a:t>these</a:t>
            </a:r>
            <a:r>
              <a:rPr lang="fr-FR" dirty="0"/>
              <a:t> technologies </a:t>
            </a:r>
            <a:r>
              <a:rPr lang="fr-FR" dirty="0" err="1"/>
              <a:t>is</a:t>
            </a:r>
            <a:r>
              <a:rPr lang="fr-FR" dirty="0"/>
              <a:t> rational from </a:t>
            </a:r>
            <a:r>
              <a:rPr lang="fr-FR" dirty="0" err="1"/>
              <a:t>this</a:t>
            </a:r>
            <a:r>
              <a:rPr lang="fr-FR" dirty="0"/>
              <a:t> point </a:t>
            </a:r>
            <a:r>
              <a:rPr lang="fr-FR" dirty="0" err="1"/>
              <a:t>forward</a:t>
            </a:r>
            <a:r>
              <a:rPr lang="fr-FR" dirty="0"/>
              <a:t>. »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fr-FR" dirty="0"/>
              <a:t>	</a:t>
            </a:r>
            <a:r>
              <a:rPr lang="fr-FR" sz="2400" dirty="0" err="1"/>
              <a:t>ReThink</a:t>
            </a:r>
            <a:r>
              <a:rPr lang="fr-FR" sz="2400" dirty="0"/>
              <a:t> Energy (</a:t>
            </a:r>
            <a:r>
              <a:rPr lang="fr-FR" sz="2400" dirty="0" err="1"/>
              <a:t>think</a:t>
            </a:r>
            <a:r>
              <a:rPr lang="fr-FR" sz="2400" dirty="0"/>
              <a:t> tank californien)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2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dirty="0">
                <a:solidFill>
                  <a:srgbClr val="FF0000"/>
                </a:solidFill>
              </a:rPr>
              <a:t>Stranded assets </a:t>
            </a:r>
            <a:r>
              <a:rPr lang="fr-FR" sz="4000" dirty="0" smtClean="0">
                <a:solidFill>
                  <a:srgbClr val="FF0000"/>
                </a:solidFill>
              </a:rPr>
              <a:t>: Times </a:t>
            </a:r>
            <a:r>
              <a:rPr lang="fr-FR" sz="4000" dirty="0">
                <a:solidFill>
                  <a:srgbClr val="FF0000"/>
                </a:solidFill>
              </a:rPr>
              <a:t>are </a:t>
            </a:r>
            <a:r>
              <a:rPr lang="fr-FR" sz="4000" dirty="0" err="1" smtClean="0">
                <a:solidFill>
                  <a:srgbClr val="FF0000"/>
                </a:solidFill>
              </a:rPr>
              <a:t>changing</a:t>
            </a:r>
            <a:endParaRPr lang="fr-FR" altLang="fr-FR" sz="2800" dirty="0" smtClean="0">
              <a:solidFill>
                <a:srgbClr val="FF0000"/>
              </a:solidFill>
            </a:endParaRPr>
          </a:p>
        </p:txBody>
      </p:sp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914400" y="1556792"/>
            <a:ext cx="7772400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 smtClean="0"/>
              <a:t>Cette conception est en tout cas libéralo-compatible:</a:t>
            </a:r>
          </a:p>
          <a:p>
            <a:pPr>
              <a:spcBef>
                <a:spcPts val="1200"/>
              </a:spcBef>
            </a:pPr>
            <a:endParaRPr lang="fr-FR" sz="400" dirty="0"/>
          </a:p>
          <a:p>
            <a:pPr>
              <a:spcBef>
                <a:spcPts val="1200"/>
              </a:spcBef>
            </a:pPr>
            <a:endParaRPr lang="fr-FR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5334" r="5943"/>
          <a:stretch/>
        </p:blipFill>
        <p:spPr>
          <a:xfrm>
            <a:off x="827584" y="2660669"/>
            <a:ext cx="2376264" cy="30896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414829"/>
            <a:ext cx="2736304" cy="4916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3003010"/>
            <a:ext cx="3812089" cy="4331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3532702"/>
            <a:ext cx="3240360" cy="4237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4052942"/>
            <a:ext cx="5080465" cy="679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872" y="4732625"/>
            <a:ext cx="1942761" cy="1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z="4000" dirty="0">
                <a:solidFill>
                  <a:srgbClr val="FF0000"/>
                </a:solidFill>
              </a:rPr>
              <a:t>Stranded assets : Times are </a:t>
            </a:r>
            <a:r>
              <a:rPr lang="fr-FR" sz="4000" dirty="0" err="1">
                <a:solidFill>
                  <a:srgbClr val="FF0000"/>
                </a:solidFill>
              </a:rPr>
              <a:t>changing</a:t>
            </a:r>
            <a:endParaRPr lang="fr-FR" altLang="fr-F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00200"/>
            <a:ext cx="8064896" cy="45307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Mais la même conclusion peut aussi être </a:t>
            </a:r>
            <a:r>
              <a:rPr lang="fr-FR" dirty="0" smtClean="0"/>
              <a:t>    tirée </a:t>
            </a:r>
            <a:r>
              <a:rPr lang="fr-FR" dirty="0"/>
              <a:t>d’approches venant d’autres horizons </a:t>
            </a:r>
            <a:r>
              <a:rPr lang="fr-FR" dirty="0" smtClean="0"/>
              <a:t>idéologiques </a:t>
            </a:r>
            <a:r>
              <a:rPr lang="fr-FR" dirty="0"/>
              <a:t>:</a:t>
            </a:r>
          </a:p>
          <a:p>
            <a:pPr>
              <a:spcBef>
                <a:spcPts val="200"/>
              </a:spcBef>
            </a:pPr>
            <a:endParaRPr lang="fr-FR" sz="200" dirty="0"/>
          </a:p>
          <a:p>
            <a:pPr marL="0" indent="0">
              <a:spcBef>
                <a:spcPts val="1200"/>
              </a:spcBef>
              <a:buNone/>
            </a:pPr>
            <a:r>
              <a:rPr lang="fr-FR" dirty="0"/>
              <a:t>- Keynésien (green new deals : USA + UE)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dirty="0"/>
              <a:t>- Militant : la génération Greta Thunberg </a:t>
            </a:r>
            <a:r>
              <a:rPr lang="fr-FR" dirty="0" smtClean="0"/>
              <a:t>veut   </a:t>
            </a:r>
            <a:r>
              <a:rPr lang="fr-FR" dirty="0"/>
              <a:t>des emplois qui aient du sens, c’est une autre menace sur le business as usual. Cf. aussi le « </a:t>
            </a:r>
            <a:r>
              <a:rPr lang="fr-FR" i="1" dirty="0"/>
              <a:t>Manifeste étudiant pour un réveil écologique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3015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>
                <a:solidFill>
                  <a:srgbClr val="00B050"/>
                </a:solidFill>
              </a:rPr>
              <a:t>Conclusion sur les </a:t>
            </a:r>
            <a:r>
              <a:rPr lang="fr-FR" sz="4400" dirty="0" smtClean="0">
                <a:solidFill>
                  <a:srgbClr val="00B050"/>
                </a:solidFill>
              </a:rPr>
              <a:t>stranded assets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endParaRPr lang="fr-FR" altLang="fr-FR" sz="3600" dirty="0" smtClean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00200"/>
            <a:ext cx="8064896" cy="4530725"/>
          </a:xfrm>
        </p:spPr>
        <p:txBody>
          <a:bodyPr/>
          <a:lstStyle/>
          <a:p>
            <a:r>
              <a:rPr lang="fr-FR" dirty="0" smtClean="0"/>
              <a:t>Alignement de planètes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Une </a:t>
            </a:r>
            <a:r>
              <a:rPr lang="fr-FR" dirty="0" smtClean="0"/>
              <a:t>menace peut-être </a:t>
            </a:r>
            <a:r>
              <a:rPr lang="fr-FR" sz="2600" i="1" dirty="0" smtClean="0"/>
              <a:t>(tout ce qui précède est hyper-simplifié)</a:t>
            </a:r>
            <a:r>
              <a:rPr lang="fr-FR" dirty="0" smtClean="0"/>
              <a:t> </a:t>
            </a:r>
            <a:r>
              <a:rPr lang="fr-FR" dirty="0" err="1" smtClean="0"/>
              <a:t>dis-suasive</a:t>
            </a:r>
            <a:r>
              <a:rPr lang="fr-FR" dirty="0" smtClean="0"/>
              <a:t> </a:t>
            </a:r>
            <a:r>
              <a:rPr lang="fr-FR" dirty="0" smtClean="0"/>
              <a:t>contre la poursuite d’investissements dans des </a:t>
            </a:r>
            <a:r>
              <a:rPr lang="fr-FR" dirty="0" smtClean="0">
                <a:solidFill>
                  <a:srgbClr val="0070C0"/>
                </a:solidFill>
              </a:rPr>
              <a:t>centrales </a:t>
            </a:r>
            <a:r>
              <a:rPr lang="fr-FR" dirty="0" smtClean="0"/>
              <a:t>fossiles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«</a:t>
            </a:r>
            <a:r>
              <a:rPr lang="fr-FR" dirty="0"/>
              <a:t> </a:t>
            </a:r>
            <a:r>
              <a:rPr lang="fr-FR" dirty="0" smtClean="0"/>
              <a:t>Obligation </a:t>
            </a:r>
            <a:r>
              <a:rPr lang="fr-FR" dirty="0"/>
              <a:t>de résultat </a:t>
            </a:r>
            <a:r>
              <a:rPr lang="fr-FR" dirty="0" smtClean="0"/>
              <a:t>» </a:t>
            </a:r>
            <a:r>
              <a:rPr lang="fr-FR" dirty="0" smtClean="0">
                <a:sym typeface="Wingdings" panose="05000000000000000000" pitchFamily="2" charset="2"/>
              </a:rPr>
              <a:t> allons plus loin : </a:t>
            </a:r>
            <a:r>
              <a:rPr lang="fr-FR" dirty="0" smtClean="0"/>
              <a:t>cela pourrait-il s’appliquer aux </a:t>
            </a:r>
            <a:r>
              <a:rPr lang="fr-FR" dirty="0" smtClean="0">
                <a:solidFill>
                  <a:srgbClr val="0070C0"/>
                </a:solidFill>
              </a:rPr>
              <a:t>combustibles</a:t>
            </a:r>
            <a:r>
              <a:rPr lang="fr-FR" dirty="0" smtClean="0"/>
              <a:t> fossiles eux-mêmes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17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>
                <a:solidFill>
                  <a:srgbClr val="0066FF"/>
                </a:solidFill>
              </a:rPr>
              <a:t>L’effet </a:t>
            </a:r>
            <a:r>
              <a:rPr lang="fr-FR" dirty="0">
                <a:solidFill>
                  <a:srgbClr val="0066FF"/>
                </a:solidFill>
              </a:rPr>
              <a:t>rebond</a:t>
            </a:r>
            <a:endParaRPr lang="fr-FR" altLang="fr-FR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00200"/>
            <a:ext cx="7931224" cy="4530725"/>
          </a:xfrm>
        </p:spPr>
        <p:txBody>
          <a:bodyPr/>
          <a:lstStyle/>
          <a:p>
            <a:r>
              <a:rPr lang="fr-FR" dirty="0"/>
              <a:t>Cette obligation de résultat : </a:t>
            </a:r>
            <a:r>
              <a:rPr lang="fr-FR" dirty="0">
                <a:solidFill>
                  <a:srgbClr val="FF0000"/>
                </a:solidFill>
              </a:rPr>
              <a:t>laisser sous terre 80 % du stock de pétrole, gaz, charbon</a:t>
            </a:r>
          </a:p>
          <a:p>
            <a:r>
              <a:rPr lang="fr-FR" dirty="0"/>
              <a:t>Limite sur le stock </a:t>
            </a:r>
            <a:r>
              <a:rPr lang="fr-FR" dirty="0">
                <a:sym typeface="Wingdings" panose="05000000000000000000" pitchFamily="2" charset="2"/>
              </a:rPr>
              <a:t> les extractions annuelles doivent tendre vers zéro.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Avec quelles conséquences sur les prix 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fr-FR" sz="2300" dirty="0" smtClean="0"/>
              <a:t>(L’obligation de résultat n’est-elle pas sa propre ennemie, de même que, pour les énergies renouvelables variables,  le % le plus difficile à franchir sera celui de 99 à 100 % ?)</a:t>
            </a:r>
            <a:endParaRPr lang="fr-FR" sz="2300" dirty="0"/>
          </a:p>
          <a:p>
            <a:endParaRPr lang="fr-FR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fr-FR" altLang="fr-FR" sz="4800" dirty="0" smtClean="0"/>
          </a:p>
        </p:txBody>
      </p:sp>
    </p:spTree>
    <p:extLst>
      <p:ext uri="{BB962C8B-B14F-4D97-AF65-F5344CB8AC3E}">
        <p14:creationId xmlns:p14="http://schemas.microsoft.com/office/powerpoint/2010/main" val="4914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mmet de montagne">
  <a:themeElements>
    <a:clrScheme name="Sommet de montagn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ommet de montag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mmet de montagn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34811</TotalTime>
  <Words>940</Words>
  <Application>Microsoft Office PowerPoint</Application>
  <PresentationFormat>Affichage à l'écran (4:3)</PresentationFormat>
  <Paragraphs>84</Paragraphs>
  <Slides>16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Sommet de montagne</vt:lpstr>
      <vt:lpstr>Couches</vt:lpstr>
      <vt:lpstr>Stranded assets et effet rebond Quelques éléments de contexte mondial </vt:lpstr>
      <vt:lpstr>Stranded assets : Times are changing</vt:lpstr>
      <vt:lpstr>Stranded assets : Times are changing</vt:lpstr>
      <vt:lpstr>Stranded assets : Times are changing</vt:lpstr>
      <vt:lpstr>Stranded assets : Times are changing</vt:lpstr>
      <vt:lpstr>Stranded assets : Times are changing</vt:lpstr>
      <vt:lpstr>Stranded assets : Times are changing</vt:lpstr>
      <vt:lpstr>Conclusion sur les stranded assets </vt:lpstr>
      <vt:lpstr>L’effet rebond</vt:lpstr>
      <vt:lpstr>L’effet rebond</vt:lpstr>
      <vt:lpstr>Lutter contre l’effet rebond</vt:lpstr>
      <vt:lpstr>Lutter contre l’effet rebond</vt:lpstr>
      <vt:lpstr>Lutter contre l’effet rebond</vt:lpstr>
      <vt:lpstr>Stranded assets et effet rebond ... </vt:lpstr>
      <vt:lpstr>Et pour ceux que la théorie intéresse... </vt:lpstr>
      <vt:lpstr>Présentation PowerPoint</vt:lpstr>
    </vt:vector>
  </TitlesOfParts>
  <Company>Cour des Comptes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Chambres régionales  des comptes et les enquêtes interjuridictions</dc:title>
  <dc:creator>dbonnelle</dc:creator>
  <cp:lastModifiedBy>Bonnelle, Denis</cp:lastModifiedBy>
  <cp:revision>203</cp:revision>
  <dcterms:created xsi:type="dcterms:W3CDTF">2005-11-28T09:29:57Z</dcterms:created>
  <dcterms:modified xsi:type="dcterms:W3CDTF">2021-03-11T10:48:47Z</dcterms:modified>
</cp:coreProperties>
</file>